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6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629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D017DD-37B3-41DF-A7BA-E278B945598E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226E0-37C2-4C45-A6E9-14ED25E467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55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26E0-37C2-4C45-A6E9-14ED25E4678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321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26E0-37C2-4C45-A6E9-14ED25E4678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411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dic.academic.ru/pictures/bse/gif/0232117120.gi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://dic.academic.ru/pictures/bse/gif/0240376872.gi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http://dic.academic.ru/pictures/bse/gif/0228855349.gi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hyperlink" Target="http://dic.academic.ru/pictures/bse/gif/0208248646.gi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556792"/>
            <a:ext cx="8856984" cy="2752455"/>
          </a:xfrm>
        </p:spPr>
        <p:txBody>
          <a:bodyPr>
            <a:noAutofit/>
          </a:bodyPr>
          <a:lstStyle/>
          <a:p>
            <a:pPr algn="ctr"/>
            <a:r>
              <a:rPr lang="kk-KZ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Дәріс 4</a:t>
            </a:r>
            <a:br>
              <a:rPr lang="kk-KZ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kk-KZ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Қазіргі заманғы тақырыптық карталарды жасау үшін картографиялық проекцияларды қолдануды талдау»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44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Autofit/>
          </a:bodyPr>
          <a:lstStyle/>
          <a:p>
            <a:pPr marL="0" indent="722313" algn="just">
              <a:buNone/>
            </a:pPr>
            <a:r>
              <a:rPr lang="ru-RU" sz="2000" b="1" dirty="0" err="1" smtClean="0"/>
              <a:t>Картографиялық</a:t>
            </a:r>
            <a:r>
              <a:rPr lang="ru-RU" sz="2000" b="1" dirty="0" smtClean="0"/>
              <a:t> проекция - </a:t>
            </a:r>
            <a:r>
              <a:rPr lang="ru-RU" sz="2000" b="1" dirty="0" err="1" smtClean="0"/>
              <a:t>эллипсоидтың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бетін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жазықтықта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бейнелеудің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математикалық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анықталған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тәсілі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Проекциялардың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мәні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жер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фигурасын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жазықтыққа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орналастыру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үшін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басқа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фигурамен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ауыстырылатындығымен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байланысты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Бұл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жағдайда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эллипсоидтан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басқа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фигураға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параллельдер</a:t>
            </a:r>
            <a:r>
              <a:rPr lang="ru-RU" sz="2000" b="1" dirty="0" smtClean="0"/>
              <a:t> мен </a:t>
            </a:r>
            <a:r>
              <a:rPr lang="ru-RU" sz="2000" b="1" dirty="0" err="1" smtClean="0"/>
              <a:t>меридиандардың</a:t>
            </a:r>
            <a:r>
              <a:rPr lang="ru-RU" sz="2000" b="1" dirty="0" smtClean="0"/>
              <a:t> торы </a:t>
            </a:r>
            <a:r>
              <a:rPr lang="ru-RU" sz="2000" b="1" dirty="0" err="1" smtClean="0"/>
              <a:t>көшіріледі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Тордың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түрі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эллипсоидтің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қай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фигурамен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ауыстырылатынына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байланысты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әр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түрлі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болады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Осылайша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эллипсоидтардың</a:t>
            </a:r>
            <a:r>
              <a:rPr lang="ru-RU" sz="2000" b="1" dirty="0" smtClean="0"/>
              <a:t> 2 </a:t>
            </a:r>
            <a:r>
              <a:rPr lang="ru-RU" sz="2000" b="1" dirty="0" err="1" smtClean="0"/>
              <a:t>түрі</a:t>
            </a:r>
            <a:r>
              <a:rPr lang="ru-RU" sz="2000" b="1" dirty="0" smtClean="0"/>
              <a:t> бар: </a:t>
            </a:r>
          </a:p>
          <a:p>
            <a:pPr marL="0" indent="714375" algn="just">
              <a:buNone/>
              <a:tabLst>
                <a:tab pos="0" algn="l"/>
              </a:tabLst>
            </a:pPr>
            <a:r>
              <a:rPr lang="ru-RU" sz="2000" b="1" dirty="0" smtClean="0"/>
              <a:t>- </a:t>
            </a:r>
            <a:r>
              <a:rPr lang="ru-RU" sz="2000" b="1" dirty="0" err="1" smtClean="0"/>
              <a:t>жалпы</a:t>
            </a:r>
            <a:r>
              <a:rPr lang="ru-RU" sz="2000" b="1" dirty="0" smtClean="0"/>
              <a:t> </a:t>
            </a:r>
            <a:r>
              <a:rPr lang="ru-RU" sz="2000" b="1" dirty="0"/>
              <a:t>(</a:t>
            </a:r>
            <a:r>
              <a:rPr lang="ru-RU" sz="2000" b="1" dirty="0" err="1"/>
              <a:t>жалпы</a:t>
            </a:r>
            <a:r>
              <a:rPr lang="ru-RU" sz="2000" b="1" dirty="0"/>
              <a:t> </a:t>
            </a:r>
            <a:r>
              <a:rPr lang="ru-RU" sz="2000" b="1" dirty="0" err="1"/>
              <a:t>жер</a:t>
            </a:r>
            <a:r>
              <a:rPr lang="ru-RU" sz="2000" b="1" dirty="0"/>
              <a:t> </a:t>
            </a:r>
            <a:r>
              <a:rPr lang="ru-RU" sz="2000" b="1" dirty="0" err="1" smtClean="0"/>
              <a:t>бетін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көрсетеді</a:t>
            </a:r>
            <a:r>
              <a:rPr lang="ru-RU" sz="2000" b="1" dirty="0" smtClean="0"/>
              <a:t>);</a:t>
            </a:r>
          </a:p>
          <a:p>
            <a:pPr marL="0" indent="714375" algn="just">
              <a:buFontTx/>
              <a:buChar char="-"/>
              <a:tabLst>
                <a:tab pos="0" algn="l"/>
              </a:tabLst>
            </a:pPr>
            <a:r>
              <a:rPr lang="ru-RU" sz="2000" b="1" smtClean="0"/>
              <a:t>- референц</a:t>
            </a:r>
            <a:r>
              <a:rPr lang="ru-RU" sz="2000" b="1" dirty="0" smtClean="0"/>
              <a:t>-эллипсоид </a:t>
            </a:r>
            <a:r>
              <a:rPr lang="ru-RU" sz="2000" b="1" dirty="0"/>
              <a:t>(</a:t>
            </a:r>
            <a:r>
              <a:rPr lang="ru-RU" sz="2000" b="1" dirty="0" err="1"/>
              <a:t>белгілі</a:t>
            </a:r>
            <a:r>
              <a:rPr lang="ru-RU" sz="2000" b="1" dirty="0"/>
              <a:t> </a:t>
            </a:r>
            <a:r>
              <a:rPr lang="ru-RU" sz="2000" b="1" dirty="0" err="1"/>
              <a:t>бір</a:t>
            </a:r>
            <a:r>
              <a:rPr lang="ru-RU" sz="2000" b="1" dirty="0"/>
              <a:t> </a:t>
            </a:r>
            <a:r>
              <a:rPr lang="ru-RU" sz="2000" b="1" dirty="0" err="1"/>
              <a:t>шектеулі</a:t>
            </a:r>
            <a:r>
              <a:rPr lang="ru-RU" sz="2000" b="1" dirty="0"/>
              <a:t> </a:t>
            </a:r>
            <a:r>
              <a:rPr lang="ru-RU" sz="2000" b="1" dirty="0" err="1"/>
              <a:t>аумақтағы</a:t>
            </a:r>
            <a:r>
              <a:rPr lang="ru-RU" sz="2000" b="1" dirty="0"/>
              <a:t> </a:t>
            </a:r>
            <a:r>
              <a:rPr lang="ru-RU" sz="2000" b="1" dirty="0" err="1"/>
              <a:t>жер</a:t>
            </a:r>
            <a:r>
              <a:rPr lang="ru-RU" sz="2000" b="1" dirty="0"/>
              <a:t> </a:t>
            </a:r>
            <a:r>
              <a:rPr lang="ru-RU" sz="2000" b="1" dirty="0" err="1"/>
              <a:t>бетін</a:t>
            </a:r>
            <a:r>
              <a:rPr lang="ru-RU" sz="2000" b="1" dirty="0"/>
              <a:t> </a:t>
            </a:r>
            <a:r>
              <a:rPr lang="ru-RU" sz="2000" b="1" dirty="0" err="1"/>
              <a:t>дәл</a:t>
            </a:r>
            <a:r>
              <a:rPr lang="ru-RU" sz="2000" b="1" dirty="0"/>
              <a:t> </a:t>
            </a:r>
            <a:r>
              <a:rPr lang="ru-RU" sz="2000" b="1" dirty="0" err="1" smtClean="0"/>
              <a:t>көрсететін</a:t>
            </a:r>
            <a:r>
              <a:rPr lang="ru-RU" sz="2000" b="1" dirty="0" smtClean="0"/>
              <a:t>  </a:t>
            </a:r>
            <a:r>
              <a:rPr lang="ru-RU" sz="2000" b="1" dirty="0" err="1"/>
              <a:t>анықтамалық</a:t>
            </a:r>
            <a:r>
              <a:rPr lang="ru-RU" sz="2000" b="1" dirty="0"/>
              <a:t> </a:t>
            </a:r>
            <a:r>
              <a:rPr lang="ru-RU" sz="2000" b="1" dirty="0" err="1"/>
              <a:t>эллипсоидтар</a:t>
            </a:r>
            <a:r>
              <a:rPr lang="ru-RU" sz="2000" b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1321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86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0983778"/>
              </p:ext>
            </p:extLst>
          </p:nvPr>
        </p:nvGraphicFramePr>
        <p:xfrm>
          <a:off x="179512" y="1196752"/>
          <a:ext cx="8784976" cy="53285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9344"/>
                <a:gridCol w="884382"/>
                <a:gridCol w="1643060"/>
                <a:gridCol w="1769654"/>
                <a:gridCol w="2748536"/>
              </a:tblGrid>
              <a:tr h="287074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Жер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эллипсоидінің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мысалдары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2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Атауы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Күні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Үлкен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жарты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осі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Кіші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жарты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осі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Қолдану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70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Айри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Airy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1830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6377563.396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6356256.91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Ұлыбритания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2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Бессель (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Bessel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1841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6377397.155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6356078.96284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Орталық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Еуропа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,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Чили, Индонезия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97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Кларк (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Clarke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1866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6378206.4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6356583.8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Солтүстік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Америка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континенті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, Филиппин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2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Хелмет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Helmet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1907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6378200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6356818.17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Мысыр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97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Красовский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1940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6378245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6356863.0188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ТМД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елдері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Росей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Шығыс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Еуропаның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кейбір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елдері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2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Сфера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6370997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6370997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Бүкіл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әлем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шағын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масштаб)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2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WGS84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1984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6378137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6356752.31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Бүкіл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әлем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GPS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қабылдағыштар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95197" y="581055"/>
            <a:ext cx="878497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700" b="1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Жекелеген</a:t>
            </a:r>
            <a:r>
              <a:rPr lang="ru-RU" sz="27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елдердегі</a:t>
            </a:r>
            <a:r>
              <a:rPr lang="ru-RU" sz="27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жер</a:t>
            </a:r>
            <a:r>
              <a:rPr lang="ru-RU" sz="27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эллипсоидінің</a:t>
            </a:r>
            <a:r>
              <a:rPr lang="ru-RU" sz="27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мысалдары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5931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507288" cy="5559896"/>
          </a:xfrm>
        </p:spPr>
        <p:txBody>
          <a:bodyPr>
            <a:normAutofit/>
          </a:bodyPr>
          <a:lstStyle/>
          <a:p>
            <a:pPr marL="0" indent="722313">
              <a:buNone/>
            </a:pP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проекцияда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бұрмаланулар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бар,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төрт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720725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ұзындықты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бұрмалау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720725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бұрыштарды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бұрмалау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720725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аудандарды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бұрмалау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720725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формаларды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бұрмалау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15986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9851" y="548680"/>
            <a:ext cx="8507288" cy="5976663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Қалыпты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тордың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параллельдері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меридиандарының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проекцияларды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жіктеу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530225" algn="ctr">
              <a:buNone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Цилиндрлік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проекциялар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530225" algn="just"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Түзу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цилиндрлік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проекцияларда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параллельдер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меридиандар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бір-біріне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перпендикуляр параллель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түзу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сызықтармен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бейнеленеді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3б. Цилиндрические проекции. Равнопромежуточная (прямоугольная).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708920"/>
            <a:ext cx="6408712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47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760640"/>
          </a:xfrm>
        </p:spPr>
        <p:txBody>
          <a:bodyPr>
            <a:normAutofit/>
          </a:bodyPr>
          <a:lstStyle/>
          <a:p>
            <a:pPr marL="273050" indent="0" algn="ctr">
              <a:buNone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Конустық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проекциялар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722313" algn="just">
              <a:buNone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Конустық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проекцияларда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бетіні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конустың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бүйір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бетіне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салынады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4а. Конические проекции. Равноугольная.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36912"/>
            <a:ext cx="7616366" cy="3672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235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5688632"/>
          </a:xfrm>
        </p:spPr>
        <p:txBody>
          <a:bodyPr>
            <a:normAutofit/>
          </a:bodyPr>
          <a:lstStyle/>
          <a:p>
            <a:pPr marL="273050" indent="0" algn="ctr">
              <a:buNone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Азимуталдық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проекциялар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marL="6350" indent="715963" algn="just"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Азимуталдық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проекцияларда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параллельдер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доға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тәріздес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меридиандар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нүктеден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3050" indent="627063"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Рис. 5в. Азимутальные проекции. Равновеликая (слева — поперечная, справа — косая).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19337"/>
            <a:ext cx="7560839" cy="39899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689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400600"/>
          </a:xfrm>
        </p:spPr>
        <p:txBody>
          <a:bodyPr>
            <a:normAutofit/>
          </a:bodyPr>
          <a:lstStyle/>
          <a:p>
            <a:pPr marL="273050" indent="0" algn="ctr">
              <a:buNone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Псевдоконустық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проекциялар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763" indent="533400" algn="just">
              <a:buNone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Псевдоконустық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проекцияларда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параллельдер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шеңбер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доғаларымен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бейнеленген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меридиандардың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орта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түзу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сызық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қалғандары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ортаға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симметриялы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қисықтармен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бейнеленген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Рис. 6. Псевдоконическая равновеликая проекция Бонна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780928"/>
            <a:ext cx="6768752" cy="3456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108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435280" cy="55446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Поликонустық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проекциялар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Поликонустық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проекцияларда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экватор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түзу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сызықпен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бейнеленген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қалған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параллельдер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эксцентрлік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шеңберлердің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доғаларымен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бейнеленген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4" name="Рисунок 3" descr="Рис. 9а. Поликонические проекции. Простая.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924944"/>
            <a:ext cx="7056784" cy="3384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741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616624"/>
          </a:xfrm>
        </p:spPr>
        <p:txBody>
          <a:bodyPr>
            <a:normAutofit/>
          </a:bodyPr>
          <a:lstStyle/>
          <a:p>
            <a:pPr marL="0" indent="722313"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722313"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М.Д.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Соловьевтің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қиғаш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перспективалық-цилиндрлік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проекциясы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Рис. 7. Косая перспективно-цилиндрическая проекция М. Д. Соловьёва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76872"/>
            <a:ext cx="6480720" cy="3168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982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976664"/>
          </a:xfrm>
        </p:spPr>
        <p:txBody>
          <a:bodyPr>
            <a:normAutofit fontScale="62500" lnSpcReduction="20000"/>
          </a:bodyPr>
          <a:lstStyle/>
          <a:p>
            <a:pPr marL="0" indent="722313" algn="just"/>
            <a:endParaRPr lang="ru-RU" i="1" dirty="0" smtClean="0"/>
          </a:p>
          <a:p>
            <a:pPr marL="0" indent="633413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1" dirty="0"/>
              <a:t> </a:t>
            </a:r>
            <a:r>
              <a:rPr lang="ru-RU" sz="4500" b="1" dirty="0" err="1">
                <a:latin typeface="Times New Roman" pitchFamily="18" charset="0"/>
                <a:cs typeface="Times New Roman" pitchFamily="18" charset="0"/>
              </a:rPr>
              <a:t>Картографиялық</a:t>
            </a:r>
            <a:r>
              <a:rPr lang="ru-RU" sz="45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b="1" dirty="0" err="1">
                <a:latin typeface="Times New Roman" pitchFamily="18" charset="0"/>
                <a:cs typeface="Times New Roman" pitchFamily="18" charset="0"/>
              </a:rPr>
              <a:t>проекцияны</a:t>
            </a:r>
            <a:r>
              <a:rPr lang="ru-RU" sz="45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b="1" dirty="0" err="1">
                <a:latin typeface="Times New Roman" pitchFamily="18" charset="0"/>
                <a:cs typeface="Times New Roman" pitchFamily="18" charset="0"/>
              </a:rPr>
              <a:t>таңдаудың</a:t>
            </a:r>
            <a:r>
              <a:rPr lang="ru-RU" sz="45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b="1" dirty="0" err="1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45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b="1" dirty="0" err="1">
                <a:latin typeface="Times New Roman" pitchFamily="18" charset="0"/>
                <a:cs typeface="Times New Roman" pitchFamily="18" charset="0"/>
              </a:rPr>
              <a:t>факторлары</a:t>
            </a:r>
            <a:r>
              <a:rPr lang="ru-RU" sz="4500" b="1" dirty="0">
                <a:latin typeface="Times New Roman" pitchFamily="18" charset="0"/>
                <a:cs typeface="Times New Roman" pitchFamily="18" charset="0"/>
              </a:rPr>
              <a:t> бар</a:t>
            </a: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538163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жасалатын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картаның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сипаты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538163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бейнеленген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аумақтың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орналасуы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өлшемдері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конфигурациясы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538163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картаның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масштабы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538163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бейнеленетін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аумақ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шегіндегі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бұрмалаулардың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сипаты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таралуы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538163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проекцияға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қойылатын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талаптар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айтқанда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координаталық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торға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қойылатын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талаптар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851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472608"/>
          </a:xfrm>
        </p:spPr>
        <p:txBody>
          <a:bodyPr>
            <a:normAutofit/>
          </a:bodyPr>
          <a:lstStyle/>
          <a:p>
            <a:pPr marL="0" indent="722313" algn="just">
              <a:spcBef>
                <a:spcPts val="0"/>
              </a:spcBef>
              <a:buNone/>
            </a:pP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722313" algn="just">
              <a:spcBef>
                <a:spcPts val="0"/>
              </a:spcBef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ГАЖ-да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қолданылатын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проекциялардың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720725" algn="just"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конустық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720725" algn="just"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азимуттық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720725" algn="just"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цилиндрлік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720725" algn="just"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поликонутық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720725" algn="just"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модификацияланған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поликонустық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720725" algn="just"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псевдоцилиндрлік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720725" algn="just"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 Гаусса-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Крюгер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572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640960" cy="61206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633413"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Бонн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Bonne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проекциясы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633413" algn="ctr"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633413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Псевдоконустық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проекция.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Шынайы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масштаб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меридианның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параллельдердің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бойында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әдетте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континенттердің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аймақтардың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карталарын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 descr="http://texttotext.ru/images/stories/kps10/image029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212976"/>
            <a:ext cx="4752528" cy="3024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6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8712968" cy="5904656"/>
          </a:xfrm>
        </p:spPr>
        <p:txBody>
          <a:bodyPr/>
          <a:lstStyle/>
          <a:p>
            <a:pPr marL="0" indent="811213" algn="ctr">
              <a:buNone/>
            </a:pP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Крастердің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параболалық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проекциясы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Р4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Craster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Parabolic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811213" algn="just"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811213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Псевдоцилиндрлік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өлшемді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проекция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негізінен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әлемнің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тақырыптық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карталарын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pic>
        <p:nvPicPr>
          <p:cNvPr id="4" name="Рисунок 3" descr="http://texttotext.ru/images/stories/kps10/image033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348880"/>
            <a:ext cx="5904655" cy="39648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499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568952" cy="5544616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Эккерт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проекциясы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Eckert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722313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Негізінен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әлемнің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тақырыптық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карталарын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қолданылатын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псевдоцилиндрлік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проекция.</a:t>
            </a:r>
            <a:endParaRPr lang="ru-RU" dirty="0"/>
          </a:p>
        </p:txBody>
      </p:sp>
      <p:pic>
        <p:nvPicPr>
          <p:cNvPr id="4" name="Рисунок 3" descr="http://texttotext.ru/images/stories/kps10/image037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090" y="2348880"/>
            <a:ext cx="7200799" cy="396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40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5446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Робинсон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проекциясы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Robinson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algn="ctr"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722313" algn="just">
              <a:buNone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ртографиялық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проекция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Әлем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карталарында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қолданылатын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еркін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проекция.</a:t>
            </a:r>
          </a:p>
        </p:txBody>
      </p:sp>
      <p:pic>
        <p:nvPicPr>
          <p:cNvPr id="4" name="Рисунок 3" descr="http://texttotext.ru/images/stories/kps10/image041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46" y="2616543"/>
            <a:ext cx="7632847" cy="35641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854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5446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Мольвейде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проекциясы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Mollweide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algn="ctr"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722313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Тегіс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псевдоцилиндрлік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проекция. Карл Б.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Молвейде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проекцияны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1805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жасады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Шағын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жасалған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әлем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карталары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Бүкіл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әлемді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тақырыптық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картаға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түсіру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қолайлы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texttotext.ru/images/stories/kps10/image045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548" y="3212975"/>
            <a:ext cx="6840760" cy="3384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09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texttotext.ru/images/stories/kps10/image027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16832"/>
            <a:ext cx="6912768" cy="357909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899592" y="1052736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/>
              <a:t>Ламберттің</a:t>
            </a:r>
            <a:r>
              <a:rPr lang="ru-RU" sz="2400" b="1" dirty="0"/>
              <a:t> </a:t>
            </a:r>
            <a:r>
              <a:rPr lang="ru-RU" sz="2400" b="1" dirty="0" err="1"/>
              <a:t>тең</a:t>
            </a:r>
            <a:r>
              <a:rPr lang="ru-RU" sz="2400" b="1" dirty="0"/>
              <a:t> </a:t>
            </a:r>
            <a:r>
              <a:rPr lang="ru-RU" sz="2400" b="1" dirty="0" err="1"/>
              <a:t>бұрышты</a:t>
            </a:r>
            <a:r>
              <a:rPr lang="ru-RU" sz="2400" b="1" dirty="0"/>
              <a:t> </a:t>
            </a:r>
            <a:r>
              <a:rPr lang="ru-RU" sz="2400" b="1" dirty="0" err="1"/>
              <a:t>конустық</a:t>
            </a:r>
            <a:r>
              <a:rPr lang="ru-RU" sz="2400" b="1" dirty="0"/>
              <a:t> </a:t>
            </a:r>
            <a:r>
              <a:rPr lang="ru-RU" sz="2400" b="1" dirty="0" err="1"/>
              <a:t>проекциясы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6031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5760640"/>
          </a:xfrm>
        </p:spPr>
        <p:txBody>
          <a:bodyPr>
            <a:normAutofit/>
          </a:bodyPr>
          <a:lstStyle/>
          <a:p>
            <a:pPr marL="0" indent="722313" algn="just"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0" indent="722313" algn="just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ГАЖ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карталарына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ГАЖ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карта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қолмен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автоматты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картографияның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дәстүрлі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әдістеріне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қарағанда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әлдеқайда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қарапайым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икемді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мәліметтер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базасын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құрудан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басталады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Бастапқы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деректерді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көзі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қарапайым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қағаз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карталарын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цифрландыруды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пайдалана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аласыз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мәліметтер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базасының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кез-келген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аумаққа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кез-келген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масштабта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қажетті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жүктемемен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оны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бөлумен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қажетті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таңбаларды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көрсетумен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тақырыптық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жасауға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Кез-келген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уақытта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деректермен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толықтыруға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ондағы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деректерді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жағдайда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түзетуге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17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564904"/>
            <a:ext cx="8305800" cy="1143000"/>
          </a:xfrm>
        </p:spPr>
        <p:txBody>
          <a:bodyPr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Назарларыңызға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рахмет</a:t>
            </a:r>
            <a:r>
              <a:rPr lang="ru-RU">
                <a:solidFill>
                  <a:schemeClr val="tx1"/>
                </a:solidFill>
              </a:rPr>
              <a:t>!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53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306</TotalTime>
  <Words>536</Words>
  <Application>Microsoft Office PowerPoint</Application>
  <PresentationFormat>Экран (4:3)</PresentationFormat>
  <Paragraphs>104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  Дәріс 4 "Қазіргі заманғы тақырыптық карталарды жасау үшін картографиялық проекцияларды қолдануды талдау»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«Анализ использования картографических проекций для создания современных тематических карт» </dc:title>
  <dc:creator>Компьютер</dc:creator>
  <cp:lastModifiedBy>Анара</cp:lastModifiedBy>
  <cp:revision>45</cp:revision>
  <dcterms:created xsi:type="dcterms:W3CDTF">2013-04-30T06:40:52Z</dcterms:created>
  <dcterms:modified xsi:type="dcterms:W3CDTF">2021-09-21T08:40:11Z</dcterms:modified>
</cp:coreProperties>
</file>